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ecursive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ecursiv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ecursiv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b667caf9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b667caf9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b667caf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b667caf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b667caf94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b667caf9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b667caf9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b667caf9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b667caf9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6b667caf9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b667caf9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6b667caf9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b667caf9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6b667caf9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b667caf9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b667caf9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b667caf9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6b667caf9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6b667caf9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6b667caf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a0f3172a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a0f3172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6b667caf9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6b667caf9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b667caf94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b667caf9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b667caf94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6b667caf9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a3035ea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a3035ea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b667caf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b667caf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b667caf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b667caf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b667caf9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b667caf9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b667caf9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b667caf9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b667caf9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b667caf9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b667caf9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b667caf9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b667caf9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b667caf9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1507775" y="356675"/>
            <a:ext cx="5333400" cy="22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Git Power 101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FF"/>
                </a:solidFill>
              </a:rPr>
              <a:t>2025 Copyright © by INPROTED– </a:t>
            </a:r>
            <a:r>
              <a:rPr b="1" lang="en" sz="750">
                <a:solidFill>
                  <a:srgbClr val="FFFFFF"/>
                </a:solidFill>
              </a:rPr>
              <a:t>I</a:t>
            </a:r>
            <a:r>
              <a:rPr lang="en" sz="750">
                <a:solidFill>
                  <a:srgbClr val="FFFFFF"/>
                </a:solidFill>
              </a:rPr>
              <a:t>nternational </a:t>
            </a:r>
            <a:r>
              <a:rPr b="1" lang="en" sz="750">
                <a:solidFill>
                  <a:srgbClr val="FFFFFF"/>
                </a:solidFill>
              </a:rPr>
              <a:t>Pro</a:t>
            </a:r>
            <a:r>
              <a:rPr lang="en" sz="750">
                <a:solidFill>
                  <a:srgbClr val="FFFFFF"/>
                </a:solidFill>
              </a:rPr>
              <a:t>fessionals for </a:t>
            </a:r>
            <a:r>
              <a:rPr b="1" lang="en" sz="750">
                <a:solidFill>
                  <a:srgbClr val="FFFFFF"/>
                </a:solidFill>
              </a:rPr>
              <a:t>T</a:t>
            </a:r>
            <a:r>
              <a:rPr lang="en" sz="750">
                <a:solidFill>
                  <a:srgbClr val="FFFFFF"/>
                </a:solidFill>
              </a:rPr>
              <a:t>echnology and </a:t>
            </a:r>
            <a:r>
              <a:rPr b="1" lang="en" sz="750">
                <a:solidFill>
                  <a:srgbClr val="FFFFFF"/>
                </a:solidFill>
              </a:rPr>
              <a:t>Ed</a:t>
            </a:r>
            <a:r>
              <a:rPr lang="en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3479000" y="51605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2" name="Google Shape;62;p13"/>
          <p:cNvCxnSpPr/>
          <p:nvPr/>
        </p:nvCxnSpPr>
        <p:spPr>
          <a:xfrm>
            <a:off x="6786650" y="2211400"/>
            <a:ext cx="2279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" name="Google Shape;63;p13"/>
          <p:cNvCxnSpPr/>
          <p:nvPr/>
        </p:nvCxnSpPr>
        <p:spPr>
          <a:xfrm>
            <a:off x="3707600" y="3927475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" name="Google Shape;64;p13"/>
          <p:cNvCxnSpPr/>
          <p:nvPr/>
        </p:nvCxnSpPr>
        <p:spPr>
          <a:xfrm>
            <a:off x="-59700" y="2289275"/>
            <a:ext cx="1599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2109500" y="28865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>
            <a:off x="2947700" y="270370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7" name="Google Shape;67;p13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421250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2389800" y="2463775"/>
            <a:ext cx="53334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d</a:t>
            </a:r>
            <a:r>
              <a:rPr b="1" lang="en" sz="3000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e Remus Rughinis</a:t>
            </a:r>
            <a:endParaRPr b="1" sz="3000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79" name="Google Shape;179;p22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2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22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25" y="1459625"/>
            <a:ext cx="2975350" cy="12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0650" y="1044875"/>
            <a:ext cx="3682925" cy="20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457200" y="2985500"/>
            <a:ext cx="3956700" cy="16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Ruleaza complet local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Inventat de Linus Torvalds pentru versionarea kernelului de linux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4789525" y="2985500"/>
            <a:ext cx="3956700" cy="16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Ruleaza in cloud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Detinut de Microsoft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 proiect in git poate avea mai multe branch-uri, ca mai multi oameni sa poata lucra la features diferite simultan (fara sa isi suprascrie unul altuia munca)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Branch-ul default in git este “master”, iar in github este “main”</a:t>
            </a:r>
            <a:endParaRPr/>
          </a:p>
        </p:txBody>
      </p:sp>
      <p:cxnSp>
        <p:nvCxnSpPr>
          <p:cNvPr id="194" name="Google Shape;194;p23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3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23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Branches si Commit tree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99" name="Google Shape;199;p23"/>
          <p:cNvSpPr txBox="1"/>
          <p:nvPr>
            <p:ph type="title"/>
          </p:nvPr>
        </p:nvSpPr>
        <p:spPr>
          <a:xfrm>
            <a:off x="315800" y="39062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checkout [-b] [branchname]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206" name="Google Shape;206;p24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2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9" name="Google Shape;209;p2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820" y="894787"/>
            <a:ext cx="4554610" cy="35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217" name="Google Shape;217;p25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5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2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type="title"/>
          </p:nvPr>
        </p:nvSpPr>
        <p:spPr>
          <a:xfrm>
            <a:off x="315800" y="39062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log [--oneline] [-n numar_commits]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stash [pop]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checkout [commit hash]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…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checkout [branchname]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git </a:t>
            </a: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stash</a:t>
            </a: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 pop</a:t>
            </a:r>
            <a:endParaRPr sz="1820"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22" name="Google Shape;222;p25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Rollback si… rollforward?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717275" y="1444800"/>
            <a:ext cx="8520600" cy="22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Fiecare commit in git creeaza un nou checkpoint pe branch-ul curent la care se poate reveni ulterior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Acestea sunt identificate prin hash-uri specifice, pe care le </a:t>
            </a:r>
            <a:r>
              <a:rPr lang="en" sz="1700"/>
              <a:t>poți</a:t>
            </a:r>
            <a:r>
              <a:rPr lang="en" sz="1700"/>
              <a:t> vedea prin git log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HEAD se refera la ultimul commit (fata de punctul curent in commit tree)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6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Structura branch-urilor unui proiect poate fi </a:t>
            </a:r>
            <a:r>
              <a:rPr lang="en"/>
              <a:t>diferită</a:t>
            </a:r>
            <a:r>
              <a:rPr lang="en"/>
              <a:t> </a:t>
            </a:r>
            <a:r>
              <a:rPr lang="en"/>
              <a:t>între</a:t>
            </a:r>
            <a:r>
              <a:rPr lang="en"/>
              <a:t> local si remote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Branch-ul din cloud are de obicei prioritate fata de cel local (daca doua branch-uri sunt diferite, intai dai pull si mai apoi push)</a:t>
            </a:r>
            <a:endParaRPr/>
          </a:p>
        </p:txBody>
      </p:sp>
      <p:cxnSp>
        <p:nvCxnSpPr>
          <p:cNvPr id="231" name="Google Shape;231;p26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6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4" name="Google Shape;234;p2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Local / Remote branches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36" name="Google Shape;236;p26"/>
          <p:cNvSpPr txBox="1"/>
          <p:nvPr>
            <p:ph type="title"/>
          </p:nvPr>
        </p:nvSpPr>
        <p:spPr>
          <a:xfrm>
            <a:off x="315800" y="3113550"/>
            <a:ext cx="85206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git fetch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</a:t>
            </a: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it pull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</a:t>
            </a: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it push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git</a:t>
            </a:r>
            <a:r>
              <a:rPr lang="en" sz="2020">
                <a:latin typeface="Recursive"/>
                <a:ea typeface="Recursive"/>
                <a:cs typeface="Recursive"/>
                <a:sym typeface="Recursive"/>
              </a:rPr>
              <a:t> remote -v</a:t>
            </a:r>
            <a:endParaRPr sz="2020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 git, </a:t>
            </a:r>
            <a:r>
              <a:rPr lang="en" sz="1700"/>
              <a:t>modificările</a:t>
            </a:r>
            <a:r>
              <a:rPr lang="en" sz="1700"/>
              <a:t> trec prin mai multe etape </a:t>
            </a:r>
            <a:r>
              <a:rPr lang="en" sz="1700"/>
              <a:t>înainte</a:t>
            </a:r>
            <a:r>
              <a:rPr lang="en" sz="1700"/>
              <a:t> de a fi integrate </a:t>
            </a:r>
            <a:r>
              <a:rPr lang="en" sz="1700"/>
              <a:t>într-o</a:t>
            </a:r>
            <a:r>
              <a:rPr lang="en" sz="1700"/>
              <a:t> </a:t>
            </a:r>
            <a:r>
              <a:rPr lang="en" sz="1700"/>
              <a:t>nouă</a:t>
            </a:r>
            <a:r>
              <a:rPr lang="en" sz="1700"/>
              <a:t> versiune a proiectului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După</a:t>
            </a:r>
            <a:r>
              <a:rPr lang="en" sz="1700"/>
              <a:t> ce faci </a:t>
            </a:r>
            <a:r>
              <a:rPr lang="en" sz="1700"/>
              <a:t>niște</a:t>
            </a:r>
            <a:r>
              <a:rPr lang="en" sz="1700"/>
              <a:t> </a:t>
            </a:r>
            <a:r>
              <a:rPr lang="en" sz="1700"/>
              <a:t>modificări</a:t>
            </a:r>
            <a:r>
              <a:rPr lang="en" sz="1700"/>
              <a:t>, </a:t>
            </a:r>
            <a:r>
              <a:rPr lang="en" sz="1700"/>
              <a:t>întâi</a:t>
            </a:r>
            <a:r>
              <a:rPr lang="en" sz="1700"/>
              <a:t> adaugi </a:t>
            </a:r>
            <a:r>
              <a:rPr lang="en" sz="1700"/>
              <a:t>schimbările</a:t>
            </a:r>
            <a:r>
              <a:rPr lang="en" sz="1700"/>
              <a:t> care vrei sa devina oficiale </a:t>
            </a:r>
            <a:r>
              <a:rPr lang="en" sz="1700"/>
              <a:t>în</a:t>
            </a:r>
            <a:r>
              <a:rPr lang="en" sz="1700"/>
              <a:t> “staging” (cu git add), iar apoi le integrezi in proiect cu un “commit” (cu git commit)</a:t>
            </a:r>
            <a:endParaRPr sz="1700"/>
          </a:p>
        </p:txBody>
      </p:sp>
      <p:cxnSp>
        <p:nvCxnSpPr>
          <p:cNvPr id="244" name="Google Shape;244;p27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7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2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7" name="Google Shape;247;p2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Staging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49" name="Google Shape;249;p27"/>
          <p:cNvSpPr txBox="1"/>
          <p:nvPr>
            <p:ph type="title"/>
          </p:nvPr>
        </p:nvSpPr>
        <p:spPr>
          <a:xfrm>
            <a:off x="315800" y="3250800"/>
            <a:ext cx="8520600" cy="12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status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add [filepath]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commit -m [commit message]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8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Dupa fiecare commit, </a:t>
            </a:r>
            <a:r>
              <a:rPr lang="en"/>
              <a:t>schimbările</a:t>
            </a:r>
            <a:r>
              <a:rPr lang="en"/>
              <a:t> tale sunt combinate cu codul original pentru a scoate o </a:t>
            </a:r>
            <a:r>
              <a:rPr lang="en"/>
              <a:t>nouă</a:t>
            </a:r>
            <a:r>
              <a:rPr lang="en"/>
              <a:t> versiune a codului (un nou “commit”)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Merging poate fi </a:t>
            </a:r>
            <a:r>
              <a:rPr lang="en"/>
              <a:t>între</a:t>
            </a:r>
            <a:r>
              <a:rPr lang="en"/>
              <a:t> doua branch-uri separate, sau </a:t>
            </a:r>
            <a:r>
              <a:rPr lang="en"/>
              <a:t>în</a:t>
            </a:r>
            <a:r>
              <a:rPr lang="en"/>
              <a:t> cadrul </a:t>
            </a:r>
            <a:r>
              <a:rPr lang="en"/>
              <a:t>aceluiași</a:t>
            </a:r>
            <a:r>
              <a:rPr lang="en"/>
              <a:t> branch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Daca se face merge intre doua branch-uri care au modificat aceeasi linie de cod, se declanseaza un merge conflict (git nu stie ce versiune sa aleaga)</a:t>
            </a:r>
            <a:endParaRPr/>
          </a:p>
        </p:txBody>
      </p:sp>
      <p:cxnSp>
        <p:nvCxnSpPr>
          <p:cNvPr id="257" name="Google Shape;257;p28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8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2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p2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Merging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9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68" name="Google Shape;268;p29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Un merge </a:t>
            </a:r>
            <a:r>
              <a:rPr lang="en" sz="1700"/>
              <a:t>între</a:t>
            </a:r>
            <a:r>
              <a:rPr lang="en" sz="1700"/>
              <a:t> doua branch-uri diferite de obicei se face printr-un Pull Request (efectiv, o cerere de combinare)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Acestea sunt foarte utile </a:t>
            </a:r>
            <a:r>
              <a:rPr lang="en" sz="1700"/>
              <a:t>în</a:t>
            </a:r>
            <a:r>
              <a:rPr lang="en" sz="1700"/>
              <a:t> echipe mai mari, unde codul poate fi verificat de </a:t>
            </a:r>
            <a:r>
              <a:rPr lang="en" sz="1700"/>
              <a:t>către</a:t>
            </a:r>
            <a:r>
              <a:rPr lang="en" sz="1700"/>
              <a:t> </a:t>
            </a:r>
            <a:r>
              <a:rPr lang="en" sz="1700"/>
              <a:t>alți</a:t>
            </a:r>
            <a:r>
              <a:rPr lang="en" sz="1700"/>
              <a:t> membri ai echipei </a:t>
            </a:r>
            <a:r>
              <a:rPr lang="en" sz="1700"/>
              <a:t>înainte</a:t>
            </a:r>
            <a:r>
              <a:rPr lang="en" sz="1700"/>
              <a:t> de a-l integra in produs (sau de catre github workflows)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Așa</a:t>
            </a:r>
            <a:r>
              <a:rPr lang="en" sz="1700"/>
              <a:t> sunt rezolvate </a:t>
            </a:r>
            <a:r>
              <a:rPr lang="en" sz="1700"/>
              <a:t>greșeli</a:t>
            </a:r>
            <a:r>
              <a:rPr lang="en" sz="1700"/>
              <a:t> in cod si merge conflicts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Așa</a:t>
            </a:r>
            <a:r>
              <a:rPr lang="en" sz="1700"/>
              <a:t> se contribuie in general la proiecte Open Source</a:t>
            </a:r>
            <a:endParaRPr sz="1700"/>
          </a:p>
        </p:txBody>
      </p:sp>
      <p:cxnSp>
        <p:nvCxnSpPr>
          <p:cNvPr id="269" name="Google Shape;269;p29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9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2" name="Google Shape;272;p29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Pull Requests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2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Concepte din git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80" name="Google Shape;280;p30"/>
          <p:cNvSpPr txBox="1"/>
          <p:nvPr>
            <p:ph idx="1" type="body"/>
          </p:nvPr>
        </p:nvSpPr>
        <p:spPr>
          <a:xfrm>
            <a:off x="717275" y="1444800"/>
            <a:ext cx="85206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Cosmarul fiecarui programator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Cand doua branch-uri modifica aceeasi linie de cod in feluri diferite, git nu stie care dintre modificari trebuie pastrata (uneori trebuie ambele)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Trebuie verificat de mana de catre un programator inainte de a putea da merge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pot pierde saptamani bune de munca din neatentie (alegi modificarea proasta)</a:t>
            </a:r>
            <a:endParaRPr/>
          </a:p>
        </p:txBody>
      </p:sp>
      <p:cxnSp>
        <p:nvCxnSpPr>
          <p:cNvPr id="281" name="Google Shape;281;p30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0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3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4" name="Google Shape;284;p3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Merge conflicts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3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Lucru practic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717275" y="995775"/>
            <a:ext cx="8520600" cy="3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it se invata prin practica.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Scopul este simularea unui merge conflict, ca primul vostru conflict sa nu puna in pericol zeci de ore de munca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Pentru a face situatia putin interesanta, o sa folosim codul pe care ati lucrat pana acum la cursul de Python.</a:t>
            </a:r>
            <a:endParaRPr/>
          </a:p>
        </p:txBody>
      </p:sp>
      <p:cxnSp>
        <p:nvCxnSpPr>
          <p:cNvPr id="293" name="Google Shape;293;p31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1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6" name="Google Shape;296;p31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Cuprins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717275" y="995775"/>
            <a:ext cx="8520600" cy="3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 ce git?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Poveste personala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Aplicații</a:t>
            </a:r>
            <a:r>
              <a:rPr lang="en"/>
              <a:t> pentru lucru </a:t>
            </a:r>
            <a:r>
              <a:rPr lang="en"/>
              <a:t>în</a:t>
            </a:r>
            <a:r>
              <a:rPr lang="en"/>
              <a:t> echipa - FOSS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Rollback </a:t>
            </a:r>
            <a:r>
              <a:rPr lang="en"/>
              <a:t>ușor</a:t>
            </a:r>
            <a:r>
              <a:rPr lang="en"/>
              <a:t> la versiuni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GitHub: Salvarea codului </a:t>
            </a:r>
            <a:r>
              <a:rPr lang="en"/>
              <a:t>în</a:t>
            </a:r>
            <a:r>
              <a:rPr lang="en"/>
              <a:t>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Concepte din git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Branches</a:t>
            </a:r>
            <a:r>
              <a:rPr lang="en"/>
              <a:t> si commit tree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Local / remote branches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Staging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Merging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Pull requests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Merge Conflicts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Lucru practic</a:t>
            </a:r>
            <a:endParaRPr/>
          </a:p>
        </p:txBody>
      </p:sp>
      <p:cxnSp>
        <p:nvCxnSpPr>
          <p:cNvPr id="76" name="Google Shape;76;p14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</a:t>
            </a:r>
            <a:r>
              <a:rPr lang="en" sz="750">
                <a:solidFill>
                  <a:srgbClr val="525252"/>
                </a:solidFill>
              </a:rPr>
              <a:t>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" name="Google Shape;79;p1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3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Lucru practic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03" name="Google Shape;303;p32"/>
          <p:cNvSpPr txBox="1"/>
          <p:nvPr>
            <p:ph idx="1" type="body"/>
          </p:nvPr>
        </p:nvSpPr>
        <p:spPr>
          <a:xfrm>
            <a:off x="717275" y="995775"/>
            <a:ext cx="8520600" cy="3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[De completat cu comenzile de terminal pentru a simula conflictul]</a:t>
            </a:r>
            <a:endParaRPr/>
          </a:p>
        </p:txBody>
      </p:sp>
      <p:cxnSp>
        <p:nvCxnSpPr>
          <p:cNvPr id="304" name="Google Shape;304;p32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7" name="Google Shape;307;p32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3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4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Bonus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14" name="Google Shape;314;p33"/>
          <p:cNvSpPr txBox="1"/>
          <p:nvPr>
            <p:ph idx="1" type="body"/>
          </p:nvPr>
        </p:nvSpPr>
        <p:spPr>
          <a:xfrm>
            <a:off x="717275" y="1443475"/>
            <a:ext cx="8520600" cy="31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Workflows se folosesc pentru a executa automat un anumit cod inainte sau dupa a da push, pull, merge etc.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Deseori sunt folosite pentru a verifica </a:t>
            </a:r>
            <a:r>
              <a:rPr lang="en"/>
              <a:t>dacă</a:t>
            </a:r>
            <a:r>
              <a:rPr lang="en"/>
              <a:t> un cod este corect </a:t>
            </a:r>
            <a:r>
              <a:rPr lang="en"/>
              <a:t>înainte</a:t>
            </a:r>
            <a:r>
              <a:rPr lang="en"/>
              <a:t> de a da merge (il ruleaza intr-un VM)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Pentru SaaS, workflows se folosesc sa updateze automat codul din cloud </a:t>
            </a:r>
            <a:r>
              <a:rPr lang="en"/>
              <a:t>când</a:t>
            </a:r>
            <a:r>
              <a:rPr lang="en"/>
              <a:t> se fac </a:t>
            </a:r>
            <a:r>
              <a:rPr lang="en"/>
              <a:t>schimbări</a:t>
            </a:r>
            <a:r>
              <a:rPr lang="en"/>
              <a:t> la produs (ceva mai complicat, tine de DevOps)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[Demo]</a:t>
            </a:r>
            <a:endParaRPr/>
          </a:p>
        </p:txBody>
      </p:sp>
      <p:cxnSp>
        <p:nvCxnSpPr>
          <p:cNvPr id="315" name="Google Shape;315;p33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3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3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8" name="Google Shape;318;p33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Automatizarea unor workflows din proiect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 startAt="4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Bonus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326" name="Google Shape;326;p34"/>
          <p:cNvCxnSpPr/>
          <p:nvPr/>
        </p:nvCxnSpPr>
        <p:spPr>
          <a:xfrm>
            <a:off x="3814275" y="484900"/>
            <a:ext cx="4835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9" name="Google Shape;329;p3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4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Alte comenzi git utile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31" name="Google Shape;331;p34"/>
          <p:cNvSpPr txBox="1"/>
          <p:nvPr>
            <p:ph type="title"/>
          </p:nvPr>
        </p:nvSpPr>
        <p:spPr>
          <a:xfrm>
            <a:off x="315800" y="3250800"/>
            <a:ext cx="8520600" cy="12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latin typeface="Recursive"/>
                <a:ea typeface="Recursive"/>
                <a:cs typeface="Recursive"/>
                <a:sym typeface="Recursive"/>
              </a:rPr>
              <a:t>lazygit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squash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rebase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git </a:t>
            </a:r>
            <a:r>
              <a:rPr lang="en" sz="1837">
                <a:latin typeface="Recursive"/>
                <a:ea typeface="Recursive"/>
                <a:cs typeface="Recursive"/>
                <a:sym typeface="Recursive"/>
              </a:rPr>
              <a:t>bisect</a:t>
            </a:r>
            <a:endParaRPr sz="1837"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5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"/>
          <p:cNvSpPr txBox="1"/>
          <p:nvPr>
            <p:ph type="ctrTitle"/>
          </p:nvPr>
        </p:nvSpPr>
        <p:spPr>
          <a:xfrm>
            <a:off x="1529450" y="1510650"/>
            <a:ext cx="5333400" cy="14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THANK YOU,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THE END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341" name="Google Shape;34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FF"/>
                </a:solidFill>
              </a:rPr>
              <a:t>2025 Copyright © by INPROTED– </a:t>
            </a:r>
            <a:r>
              <a:rPr b="1" lang="en" sz="750">
                <a:solidFill>
                  <a:srgbClr val="FFFFFF"/>
                </a:solidFill>
              </a:rPr>
              <a:t>I</a:t>
            </a:r>
            <a:r>
              <a:rPr lang="en" sz="750">
                <a:solidFill>
                  <a:srgbClr val="FFFFFF"/>
                </a:solidFill>
              </a:rPr>
              <a:t>nternational </a:t>
            </a:r>
            <a:r>
              <a:rPr b="1" lang="en" sz="750">
                <a:solidFill>
                  <a:srgbClr val="FFFFFF"/>
                </a:solidFill>
              </a:rPr>
              <a:t>Pro</a:t>
            </a:r>
            <a:r>
              <a:rPr lang="en" sz="750">
                <a:solidFill>
                  <a:srgbClr val="FFFFFF"/>
                </a:solidFill>
              </a:rPr>
              <a:t>fessionals for </a:t>
            </a:r>
            <a:r>
              <a:rPr b="1" lang="en" sz="750">
                <a:solidFill>
                  <a:srgbClr val="FFFFFF"/>
                </a:solidFill>
              </a:rPr>
              <a:t>T</a:t>
            </a:r>
            <a:r>
              <a:rPr lang="en" sz="750">
                <a:solidFill>
                  <a:srgbClr val="FFFFFF"/>
                </a:solidFill>
              </a:rPr>
              <a:t>echnology and </a:t>
            </a:r>
            <a:r>
              <a:rPr b="1" lang="en" sz="750">
                <a:solidFill>
                  <a:srgbClr val="FFFFFF"/>
                </a:solidFill>
              </a:rPr>
              <a:t>Ed</a:t>
            </a:r>
            <a:r>
              <a:rPr lang="en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43" name="Google Shape;343;p35"/>
          <p:cNvCxnSpPr/>
          <p:nvPr/>
        </p:nvCxnSpPr>
        <p:spPr>
          <a:xfrm flipH="1" rot="10800000">
            <a:off x="-67475" y="1896400"/>
            <a:ext cx="2348700" cy="1356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5"/>
          <p:cNvCxnSpPr/>
          <p:nvPr/>
        </p:nvCxnSpPr>
        <p:spPr>
          <a:xfrm flipH="1" rot="10800000">
            <a:off x="6208400" y="2901300"/>
            <a:ext cx="2715600" cy="15678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345" name="Google Shape;345;p35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5"/>
          <p:cNvCxnSpPr/>
          <p:nvPr/>
        </p:nvCxnSpPr>
        <p:spPr>
          <a:xfrm flipH="1" rot="10800000">
            <a:off x="3319225" y="-129875"/>
            <a:ext cx="2376600" cy="1372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5"/>
          <p:cNvCxnSpPr/>
          <p:nvPr/>
        </p:nvCxnSpPr>
        <p:spPr>
          <a:xfrm flipH="1" rot="10800000">
            <a:off x="2855200" y="917325"/>
            <a:ext cx="6008700" cy="3469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" name="Google Shape;89;p1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5888" y="1755838"/>
            <a:ext cx="1631824" cy="163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472" y="2525275"/>
            <a:ext cx="2900976" cy="163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1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4463100" y="2990763"/>
            <a:ext cx="40017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“Trust me bro”</a:t>
            </a:r>
            <a:br>
              <a:rPr lang="en">
                <a:latin typeface="Recursive"/>
                <a:ea typeface="Recursive"/>
                <a:cs typeface="Recursive"/>
                <a:sym typeface="Recursive"/>
              </a:rPr>
            </a:br>
            <a:r>
              <a:rPr lang="en">
                <a:latin typeface="Recursive"/>
                <a:ea typeface="Recursive"/>
                <a:cs typeface="Recursive"/>
                <a:sym typeface="Recursive"/>
              </a:rPr>
              <a:t>(-1 luna de munca)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7900" y="1869263"/>
            <a:ext cx="1410273" cy="141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1" y="4207625"/>
            <a:ext cx="624380" cy="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" name="Google Shape;118;p1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900" y="1869263"/>
            <a:ext cx="1410273" cy="141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8549" y="2610825"/>
            <a:ext cx="2790806" cy="18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2" name="Google Shape;132;p1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Povestea mea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339" y="1449688"/>
            <a:ext cx="2613213" cy="96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8050" y="1813225"/>
            <a:ext cx="1451850" cy="14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type="title"/>
          </p:nvPr>
        </p:nvSpPr>
        <p:spPr>
          <a:xfrm>
            <a:off x="4283850" y="2990775"/>
            <a:ext cx="41808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Am dat commit fara push</a:t>
            </a:r>
            <a:br>
              <a:rPr lang="en">
                <a:latin typeface="Recursive"/>
                <a:ea typeface="Recursive"/>
                <a:cs typeface="Recursive"/>
                <a:sym typeface="Recursive"/>
              </a:rPr>
            </a:br>
            <a:r>
              <a:rPr lang="en">
                <a:latin typeface="Recursive"/>
                <a:ea typeface="Recursive"/>
                <a:cs typeface="Recursive"/>
                <a:sym typeface="Recursive"/>
              </a:rPr>
              <a:t>(-2 luni de munca)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717275" y="1447000"/>
            <a:ext cx="8520600" cy="31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se foloseste mult pentru mai multi oameni care lucreaza la acelasi proiect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Asa, fiecare poate sa lucreze individual, iar munca unuia nu o va suprascrie pe celalalt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Aplicatii foarte multe in Open-Source (toate contributiile se fac prin intermediul git)</a:t>
            </a:r>
            <a:endParaRPr/>
          </a:p>
        </p:txBody>
      </p:sp>
      <p:cxnSp>
        <p:nvCxnSpPr>
          <p:cNvPr id="144" name="Google Shape;144;p19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7" name="Google Shape;147;p19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Colaborarea in echipa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717275" y="1447000"/>
            <a:ext cx="8520600" cy="31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 git este foarte usor sa dai revert la o versiune anterioara a codului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 si pentru a vedea cand un anumit bug a fost introdus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Pentru SaaS - daca un bug e descoperit, nu ramane in cloud pana este rezolvat</a:t>
            </a:r>
            <a:endParaRPr/>
          </a:p>
        </p:txBody>
      </p:sp>
      <p:cxnSp>
        <p:nvCxnSpPr>
          <p:cNvPr id="156" name="Google Shape;156;p20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0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2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Rollback la versiuni anterioare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ecursive"/>
              <a:buAutoNum type="arabicPeriod"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De ce git?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717275" y="1447000"/>
            <a:ext cx="8520600" cy="31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Progresul tau se salveaza gratis in cloud}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Poti lucra la acelasi proiect de pe mai multe calculatoare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Poti arata munca ta altor oameni printr-un simplu link (in loc sa mergi la ei cu un USB)</a:t>
            </a:r>
            <a:endParaRPr/>
          </a:p>
        </p:txBody>
      </p:sp>
      <p:cxnSp>
        <p:nvCxnSpPr>
          <p:cNvPr id="168" name="Google Shape;168;p21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1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b="1" lang="en" sz="750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b="1" lang="en" sz="750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b="1" lang="en" sz="750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b="1" lang="en" sz="750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1" name="Google Shape;171;p21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type="title"/>
          </p:nvPr>
        </p:nvSpPr>
        <p:spPr>
          <a:xfrm>
            <a:off x="274825" y="7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Backup in cloud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